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29" r:id="rId3"/>
    <p:sldId id="728" r:id="rId4"/>
    <p:sldId id="731" r:id="rId5"/>
    <p:sldId id="727" r:id="rId6"/>
    <p:sldId id="730" r:id="rId7"/>
    <p:sldId id="732" r:id="rId8"/>
    <p:sldId id="733" r:id="rId9"/>
    <p:sldId id="744" r:id="rId10"/>
    <p:sldId id="742" r:id="rId11"/>
    <p:sldId id="745" r:id="rId12"/>
    <p:sldId id="746" r:id="rId13"/>
    <p:sldId id="743" r:id="rId14"/>
    <p:sldId id="749" r:id="rId15"/>
    <p:sldId id="748" r:id="rId16"/>
    <p:sldId id="747" r:id="rId17"/>
    <p:sldId id="750" r:id="rId18"/>
    <p:sldId id="734" r:id="rId19"/>
    <p:sldId id="737" r:id="rId20"/>
    <p:sldId id="738" r:id="rId21"/>
    <p:sldId id="739" r:id="rId22"/>
    <p:sldId id="736" r:id="rId23"/>
    <p:sldId id="735" r:id="rId24"/>
    <p:sldId id="740" r:id="rId25"/>
    <p:sldId id="741" r:id="rId26"/>
    <p:sldId id="718" r:id="rId27"/>
    <p:sldId id="720" r:id="rId28"/>
    <p:sldId id="721" r:id="rId29"/>
    <p:sldId id="723" r:id="rId30"/>
    <p:sldId id="719" r:id="rId31"/>
    <p:sldId id="715" r:id="rId32"/>
    <p:sldId id="71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F0640-AAE6-423C-8CA3-99FABDA51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F8D1EC-1C21-468A-8CD9-D59D7D1E8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754A1-0273-4164-AB71-F21C57CB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BFB1C-24B1-4FA0-B9AE-F4ABE4B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5B45F-7B5F-40CF-9EA5-C3C370BA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5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B17E7-BCD7-476D-886E-B91A513C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79057-1DF9-4DEF-AB91-FA2A5F32B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5B28B-73FC-48A2-B22D-596A16F1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2DDA6-B5A3-40CF-A475-E6DE45F7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065D1-1AD6-48FE-AE0E-FCD224C1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2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552DD-59CF-4399-8094-355CEB77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E818AE-BFA6-4F6A-BBF6-DB49A8A53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2EEF0-BB1E-45E3-BD19-B5A3D244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61E4F-ECB4-4390-BBB4-1062A311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CFFD2-74CC-4B9C-BD32-E2FE24CF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0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C659-D60C-480A-BAD6-89EB3971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DAEF-C191-4C3E-85B2-FA506E1D3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FD75F-28A5-4B47-8F1B-7BF35454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176FA-94E1-4AFB-A463-42D4A35F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EF10A-6952-47A5-8B67-7BE57B22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0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B46D0-AB1E-458D-9348-2109D3C1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27F20-C4A3-4FF8-AD55-3E4AD004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DC036-889C-47CF-862F-2BEFFE41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E5B33-7CA7-4F69-8DAB-7ADB9235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AFF4F-F1B7-4C3F-B13A-845E3BA2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1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DCFC2-910F-4D94-AE7C-297E3450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62CD0-ACD1-4249-81D1-A31EDF92B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074B1-471C-4FC2-A3AC-476DA9E09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1C263-C34E-43BF-8D5E-468E5D17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1DB84-E48F-4744-91D5-456B3087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7ADF-F576-45AE-AD61-0DA442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5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5C76A-599A-4AE6-B231-BB94117C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F687DF-3B3A-41B6-AB65-92017972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D3EF07-F7CF-4B18-9142-75F99D77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5BA7E2-9E28-4A6D-87EF-5E79F67EA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1BF80B-2378-484B-BB31-8FFB851A5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64DB71-4FAC-4DD8-8D9E-EC144312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B756E-0D77-441B-8CF7-F4234F8F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0260F5-6DF3-40E7-A230-D088309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2C24E-1EBC-4A78-8EF4-BEEA48F9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12962-13E8-48DB-93FA-15E5D938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35A62-68D8-4667-A8D3-C7153553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A5C3A-0F54-4CFE-97A7-DD75FC7C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1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D41B59-7C88-447F-954C-7522939B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C408D5-AC9B-4485-B5B8-CDCE134B1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52B45-B2E1-40A5-B582-8062183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7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CACFD-3A36-4D4C-8A2F-F7BF99179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5EAE4-438C-4A0A-B1C4-06408516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8B6D14-5AC3-4D00-B108-86E836028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E182B-552C-4C65-9F07-CF88BA8A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8C8F2-2DF5-4514-BA19-1229418B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3AB8D9-EB88-499C-B0A9-40B50E12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F136E-AF63-4C3F-8493-B0BFBE10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643D6-AC30-43D9-8FB9-A1F562534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30E01-2DB2-4226-A5A9-9A8BA4A88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F9FB7-CEC7-493D-8764-620B4427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C2B1C-1516-45D2-A785-421EC7B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47ECA-29A7-4133-A2D7-1BB0AA1C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3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14BDD-4399-4B13-9E07-560D9037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897531-3C9D-4950-8F8B-5145C2485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FBC346-9427-4053-8122-9366BF5AE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FF3B-60E5-4338-83A0-34CC4E37C1FA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1F78C-98C0-4608-A4FD-ADB9BFE85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8D446-C473-4A56-9035-EADDE98E2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9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4ED7-A3CE-4028-9E2B-84B015DAF4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28E963-D80D-4895-AD6C-EC0AD5D78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48864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BAD8057E-801F-454D-A530-487AB48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20" y="1690688"/>
            <a:ext cx="4955337" cy="48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3AAD7A59-7C0F-45EF-A52D-0320F360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92" y="1603603"/>
            <a:ext cx="2133600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D7BF03-1954-41FB-BC68-333CB91F4D04}"/>
              </a:ext>
            </a:extLst>
          </p:cNvPr>
          <p:cNvCxnSpPr>
            <a:cxnSpLocks/>
          </p:cNvCxnSpPr>
          <p:nvPr/>
        </p:nvCxnSpPr>
        <p:spPr>
          <a:xfrm flipV="1">
            <a:off x="3494314" y="5641521"/>
            <a:ext cx="4661807" cy="318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360F30F-233E-4C66-A2E9-1DC5DAF274B6}"/>
              </a:ext>
            </a:extLst>
          </p:cNvPr>
          <p:cNvSpPr txBox="1"/>
          <p:nvPr/>
        </p:nvSpPr>
        <p:spPr>
          <a:xfrm>
            <a:off x="10665277" y="5431393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78D56-A556-40ED-94A9-8E6AF5628F97}"/>
              </a:ext>
            </a:extLst>
          </p:cNvPr>
          <p:cNvSpPr txBox="1"/>
          <p:nvPr/>
        </p:nvSpPr>
        <p:spPr>
          <a:xfrm>
            <a:off x="10646226" y="2400737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</a:p>
          <a:p>
            <a:r>
              <a:rPr lang="en-US" altLang="ko-KR" dirty="0"/>
              <a:t>=TLD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6B1B1-97A5-4074-8369-8F55114373D0}"/>
              </a:ext>
            </a:extLst>
          </p:cNvPr>
          <p:cNvSpPr txBox="1"/>
          <p:nvPr/>
        </p:nvSpPr>
        <p:spPr>
          <a:xfrm>
            <a:off x="10646226" y="3342939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</a:p>
          <a:p>
            <a:r>
              <a:rPr lang="en-US" altLang="ko-KR" dirty="0"/>
              <a:t>=SLD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B9C85E-2B90-4EEF-9394-E6A07A429C86}"/>
              </a:ext>
            </a:extLst>
          </p:cNvPr>
          <p:cNvSpPr txBox="1"/>
          <p:nvPr/>
        </p:nvSpPr>
        <p:spPr>
          <a:xfrm>
            <a:off x="10646227" y="4403449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3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32" name="Picture 12" descr="반복적 질의 2단계">
            <a:extLst>
              <a:ext uri="{FF2B5EF4-FFF2-40B4-BE49-F238E27FC236}">
                <a16:creationId xmlns:a16="http://schemas.microsoft.com/office/drawing/2014/main" id="{DAD7032C-1F53-41D9-8AE1-9E441134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1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FED53-C3A7-4ACA-B94B-70E1138E15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837714" y="3780064"/>
            <a:ext cx="816429" cy="3265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15E3D-1D4F-4C71-93C2-A47D7EFD3D3B}"/>
              </a:ext>
            </a:extLst>
          </p:cNvPr>
          <p:cNvSpPr/>
          <p:nvPr/>
        </p:nvSpPr>
        <p:spPr>
          <a:xfrm>
            <a:off x="7519307" y="3665764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NS - 여러분이 google.com을 칠 때 - 웹 부트캠퍼를 위한 컴퓨터 과학">
            <a:extLst>
              <a:ext uri="{FF2B5EF4-FFF2-40B4-BE49-F238E27FC236}">
                <a16:creationId xmlns:a16="http://schemas.microsoft.com/office/drawing/2014/main" id="{DAAADBC9-C6B3-446A-A5DD-BD786026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0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3132D2-2E2B-417B-AFD8-B676EE5192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62207" y="4212771"/>
            <a:ext cx="767443" cy="11593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A8404-3F1E-449B-8198-C73D4CF6F2DE}"/>
              </a:ext>
            </a:extLst>
          </p:cNvPr>
          <p:cNvSpPr/>
          <p:nvPr/>
        </p:nvSpPr>
        <p:spPr>
          <a:xfrm>
            <a:off x="7543800" y="4098471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반복적 질의 4단계">
            <a:extLst>
              <a:ext uri="{FF2B5EF4-FFF2-40B4-BE49-F238E27FC236}">
                <a16:creationId xmlns:a16="http://schemas.microsoft.com/office/drawing/2014/main" id="{89F58ABF-06D0-48AA-AD87-E743966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8413"/>
            <a:ext cx="7567294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5D36D2-9494-4109-B0F8-75A9BCB82EF5}"/>
              </a:ext>
            </a:extLst>
          </p:cNvPr>
          <p:cNvSpPr txBox="1"/>
          <p:nvPr/>
        </p:nvSpPr>
        <p:spPr>
          <a:xfrm>
            <a:off x="1836571" y="5760534"/>
            <a:ext cx="82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서버는 재귀적 질의와 반복적 질의 두가지의 시스템이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예시는 </a:t>
            </a:r>
            <a:r>
              <a:rPr lang="ko-KR" altLang="en-US" dirty="0">
                <a:solidFill>
                  <a:srgbClr val="FF0000"/>
                </a:solidFill>
              </a:rPr>
              <a:t>재귀적 질의 </a:t>
            </a:r>
            <a:r>
              <a:rPr lang="ko-KR" altLang="en-US" dirty="0"/>
              <a:t>시스템 이다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7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8264202-C8A2-4E1E-BEB8-2ABF1835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35" y="1764674"/>
            <a:ext cx="7688993" cy="3328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CF69EE-3687-4A7C-859E-B439546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40" y="5033283"/>
            <a:ext cx="767715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ABF6F-B4BF-45D9-948C-4B9E6B2D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40" y="6048623"/>
            <a:ext cx="74580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A686F-8AAA-433A-910E-08D55BE4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1" y="2017350"/>
            <a:ext cx="4791075" cy="3362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509E1-0514-4519-93EE-036E3E46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77" y="2036400"/>
            <a:ext cx="54006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204357"/>
            <a:ext cx="58215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를 이용한 트래픽 증폭 공격이다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출발지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변조를 </a:t>
            </a:r>
            <a:r>
              <a:rPr lang="ko-KR" altLang="en-US" dirty="0"/>
              <a:t>통해 공격지로 </a:t>
            </a:r>
            <a:r>
              <a:rPr lang="en-US" altLang="ko-KR" dirty="0"/>
              <a:t>response data </a:t>
            </a:r>
            <a:r>
              <a:rPr lang="ko-KR" altLang="en-US" dirty="0"/>
              <a:t> 트래픽을 향하게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질의에 대한 </a:t>
            </a:r>
            <a:r>
              <a:rPr lang="ko-KR" altLang="en-US" dirty="0">
                <a:solidFill>
                  <a:srgbClr val="FF0000"/>
                </a:solidFill>
              </a:rPr>
              <a:t>인증 절차가 없기 </a:t>
            </a:r>
            <a:r>
              <a:rPr lang="ko-KR" altLang="en-US" dirty="0"/>
              <a:t>때문에 변조가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거울에 반사 </a:t>
            </a:r>
            <a:r>
              <a:rPr lang="ko-KR" altLang="en-US" dirty="0" err="1"/>
              <a:t>하듯이</a:t>
            </a:r>
            <a:r>
              <a:rPr lang="ko-KR" altLang="en-US" dirty="0"/>
              <a:t> 공격 하는 </a:t>
            </a:r>
            <a:r>
              <a:rPr lang="en-US" altLang="ko-KR" dirty="0"/>
              <a:t>DRDOS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과정에서 </a:t>
            </a:r>
            <a:r>
              <a:rPr lang="en-US" altLang="ko-KR" dirty="0">
                <a:solidFill>
                  <a:srgbClr val="FF0000"/>
                </a:solidFill>
              </a:rPr>
              <a:t>ANY</a:t>
            </a:r>
            <a:r>
              <a:rPr lang="en-US" altLang="ko-KR" dirty="0"/>
              <a:t> </a:t>
            </a:r>
            <a:r>
              <a:rPr lang="ko-KR" altLang="en-US" dirty="0"/>
              <a:t>타입의 쿼리를 이용하여 트래픽이 증폭 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공격자 입장에서</a:t>
            </a:r>
            <a:r>
              <a:rPr lang="en-US" altLang="ko-KR" dirty="0"/>
              <a:t>, Open DNS </a:t>
            </a:r>
            <a:r>
              <a:rPr lang="ko-KR" altLang="en-US" dirty="0"/>
              <a:t>가 모두 좀비 피씨인 셈으로</a:t>
            </a:r>
            <a:r>
              <a:rPr lang="en-US" altLang="ko-KR" dirty="0"/>
              <a:t>, </a:t>
            </a:r>
            <a:r>
              <a:rPr lang="ko-KR" altLang="en-US" dirty="0"/>
              <a:t>효율적인 공격이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3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029898"/>
            <a:ext cx="58215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방어방법은 다양하다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서버에서 재귀를 할 수 없도록 설정한다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도메인 정보가 없는 질의에 대해 응답을 못 할 수도 있다</a:t>
            </a:r>
            <a:r>
              <a:rPr lang="en-US" altLang="ko-KR" dirty="0"/>
              <a:t>. -&gt;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resolve.conf</a:t>
            </a:r>
            <a:r>
              <a:rPr lang="en-US" altLang="ko-KR" dirty="0"/>
              <a:t> </a:t>
            </a:r>
            <a:r>
              <a:rPr lang="ko-KR" altLang="en-US" dirty="0"/>
              <a:t>파일에 외부 </a:t>
            </a:r>
            <a:r>
              <a:rPr lang="en-US" altLang="ko-KR" dirty="0"/>
              <a:t>DNS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ANY </a:t>
            </a:r>
            <a:r>
              <a:rPr lang="ko-KR" altLang="en-US" dirty="0"/>
              <a:t>쿼리를 못하게 설정한다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IP</a:t>
            </a:r>
            <a:r>
              <a:rPr lang="ko-KR" altLang="en-US" dirty="0"/>
              <a:t> 변조 필터링 </a:t>
            </a:r>
            <a:r>
              <a:rPr lang="en-US" altLang="ko-KR" dirty="0"/>
              <a:t>(syn-cookie mechanism) </a:t>
            </a:r>
            <a:r>
              <a:rPr lang="ko-KR" altLang="en-US" dirty="0"/>
              <a:t>보안장비를 배치한다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방화벽 설정을 통해 특정 </a:t>
            </a:r>
            <a:r>
              <a:rPr lang="en-US" altLang="ko-KR" dirty="0"/>
              <a:t>byte </a:t>
            </a:r>
            <a:r>
              <a:rPr lang="ko-KR" altLang="en-US" dirty="0"/>
              <a:t>이상의 </a:t>
            </a:r>
            <a:r>
              <a:rPr lang="en-US" altLang="ko-KR" dirty="0"/>
              <a:t>DNS </a:t>
            </a:r>
            <a:r>
              <a:rPr lang="ko-KR" altLang="en-US" dirty="0"/>
              <a:t>응답을 차단한다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 초마다</a:t>
            </a:r>
            <a:r>
              <a:rPr lang="en-US" altLang="ko-KR" dirty="0"/>
              <a:t> </a:t>
            </a:r>
            <a:r>
              <a:rPr lang="ko-KR" altLang="en-US" dirty="0"/>
              <a:t>쿼리의 제한을 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내부 사용자의 주소만 재귀 쿼리를 허용한다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4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공격이 가능한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발견하였다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example.com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176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@10.10.1.101 example.com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dig : DNS </a:t>
            </a:r>
            <a:r>
              <a:rPr lang="ko-KR" altLang="en-US" sz="1000" dirty="0"/>
              <a:t>서버에 질의</a:t>
            </a:r>
            <a:r>
              <a:rPr lang="en-US" altLang="ko-KR" sz="1000" dirty="0"/>
              <a:t>/</a:t>
            </a:r>
            <a:r>
              <a:rPr lang="ko-KR" altLang="en-US" sz="1000" dirty="0"/>
              <a:t>응답에 활용하는 </a:t>
            </a:r>
            <a:r>
              <a:rPr lang="en-US" altLang="ko-KR" sz="1000" dirty="0"/>
              <a:t>Command-line </a:t>
            </a:r>
            <a:r>
              <a:rPr lang="ko-KR" altLang="en-US" sz="1000" dirty="0"/>
              <a:t>툴로서 도메인 분석 등에 활용 되고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증폭 지수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python /root/Saddam.py benchmark –d </a:t>
            </a:r>
            <a:r>
              <a:rPr lang="en-US" altLang="ko-KR" sz="1000" dirty="0" err="1"/>
              <a:t>dns.txt:example.com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11</a:t>
            </a:r>
            <a:r>
              <a:rPr lang="ko-KR" altLang="en-US" sz="1000" dirty="0"/>
              <a:t>배 증폭 가능함을 확인</a:t>
            </a: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공격 효과 확인을 위해 공격 대상 호스트</a:t>
            </a:r>
            <a:r>
              <a:rPr lang="en-US" altLang="ko-KR" sz="1000" dirty="0"/>
              <a:t>(10.10.1.1)</a:t>
            </a:r>
            <a:r>
              <a:rPr lang="ko-KR" altLang="en-US" sz="1000" dirty="0"/>
              <a:t>에 </a:t>
            </a:r>
            <a:r>
              <a:rPr lang="en-US" altLang="ko-KR" sz="1000" dirty="0"/>
              <a:t>ICMP </a:t>
            </a:r>
            <a:r>
              <a:rPr lang="ko-KR" altLang="en-US" sz="1000" dirty="0"/>
              <a:t>메시지 전송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1CDD7370-2AB2-4B53-B728-657DF13B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1405466"/>
            <a:ext cx="5400040" cy="331774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8D526DA-061F-4F54-A958-6AE5D137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940102"/>
            <a:ext cx="5400040" cy="19356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0588D4-007E-41FA-BB9B-8B4E11F1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3683301"/>
            <a:ext cx="5400040" cy="78536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431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Ping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(ICMP Request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대용량의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단위로 분할시켜 송신하고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대상이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수신하고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재조합 할 때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과부하 현상이 나타나게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982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증폭 공격 수행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5) ICMP </a:t>
            </a:r>
            <a:r>
              <a:rPr lang="ko-KR" altLang="en-US" sz="1000" dirty="0"/>
              <a:t>응답이 지연됨을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Ctrl + C</a:t>
            </a:r>
            <a:r>
              <a:rPr lang="ko-KR" altLang="en-US" sz="1000" dirty="0"/>
              <a:t>로 공격 중지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ICMP </a:t>
            </a:r>
            <a:r>
              <a:rPr lang="ko-KR" altLang="en-US" sz="1000" dirty="0"/>
              <a:t>응답 시간이 정상으로 복구됨을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084362D9-AA37-45BA-85EB-5B28E381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5904"/>
            <a:ext cx="5400040" cy="165455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80CDA9C7-D213-4BF4-A5B0-3E1F7E79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2775808"/>
            <a:ext cx="5400040" cy="33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382A9-BCB0-4FAD-90DC-3E573B44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715904"/>
            <a:ext cx="5400040" cy="190919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110515D-8934-4EBD-9D2A-A518F8E0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3206468"/>
            <a:ext cx="5400040" cy="267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123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63336-34FC-48F0-BDB5-EB9B3E13B470}"/>
              </a:ext>
            </a:extLst>
          </p:cNvPr>
          <p:cNvSpPr txBox="1">
            <a:spLocks/>
          </p:cNvSpPr>
          <p:nvPr/>
        </p:nvSpPr>
        <p:spPr>
          <a:xfrm>
            <a:off x="392121" y="369000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7E6A2DB-FD5C-4AA2-A494-F01D7EEA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989088"/>
            <a:ext cx="3985260" cy="47942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29652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일부 사용자들이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공격을 받는 중으로 보고되었다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Bind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설정을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분당 요청할 수 있는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쿼리의 수를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3B0801D1-9391-4CD4-B7B8-6A264D1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1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 1) wireshark </a:t>
            </a:r>
            <a:r>
              <a:rPr lang="ko-KR" altLang="en-US" sz="1000"/>
              <a:t>실행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2)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249B49EA-BD74-477E-BE2D-B290D96B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1502"/>
            <a:ext cx="5400040" cy="36438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FC1C7637-0B41-4FAA-A8F7-F2A144E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2" y="711502"/>
            <a:ext cx="5400040" cy="377405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53451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r>
              <a:rPr lang="en-US" altLang="ko-KR" sz="1000" dirty="0"/>
              <a:t> </a:t>
            </a:r>
            <a:r>
              <a:rPr lang="ko-KR" altLang="en-US" sz="1000" dirty="0"/>
              <a:t>파일 수정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named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/local/</a:t>
            </a:r>
            <a:r>
              <a:rPr lang="en-US" altLang="ko-KR" sz="1000" dirty="0" err="1"/>
              <a:t>sbin</a:t>
            </a:r>
            <a:r>
              <a:rPr lang="en-US" altLang="ko-KR" sz="1000" dirty="0"/>
              <a:t>/named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1">
            <a:extLst>
              <a:ext uri="{FF2B5EF4-FFF2-40B4-BE49-F238E27FC236}">
                <a16:creationId xmlns:a16="http://schemas.microsoft.com/office/drawing/2014/main" id="{304715AE-F2D4-41B7-862C-8CAB3028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899280"/>
            <a:ext cx="5400040" cy="304685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689F28BD-F87C-43A6-9DAA-0E83A08F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531887"/>
            <a:ext cx="5400040" cy="29613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349896-23EB-465B-9AA6-7B5A35EBDB2C}"/>
              </a:ext>
            </a:extLst>
          </p:cNvPr>
          <p:cNvSpPr/>
          <p:nvPr/>
        </p:nvSpPr>
        <p:spPr>
          <a:xfrm>
            <a:off x="6694714" y="2816679"/>
            <a:ext cx="2506436" cy="48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CCDFBB7A-FEBD-41D1-A96D-BA74B152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4973259"/>
            <a:ext cx="5400040" cy="561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9ADDB49C-CF5A-4270-9020-7A4668FC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5601572"/>
            <a:ext cx="5400040" cy="66141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88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5)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5DF9B646-7D29-463F-82C6-FE73F865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390880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4BAB0F42-D264-4B56-9055-8697D14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43" y="760488"/>
            <a:ext cx="3360420" cy="754380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058307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아파치 웹 서버가 동작하고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10" descr="question icon 이미지 검색결과">
            <a:extLst>
              <a:ext uri="{FF2B5EF4-FFF2-40B4-BE49-F238E27FC236}">
                <a16:creationId xmlns:a16="http://schemas.microsoft.com/office/drawing/2014/main" id="{CB54BA98-243A-4E14-B824-BBBE2268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</a:t>
            </a:r>
            <a:r>
              <a:rPr lang="ko-KR" altLang="en-US" sz="1000"/>
              <a:t>공격 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 접속 가능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공격서버에서 실습서버로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</a:t>
            </a:r>
            <a:r>
              <a:rPr lang="ko-KR" altLang="en-US" sz="1000" dirty="0"/>
              <a:t>공격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slowhttptest</a:t>
            </a:r>
            <a:r>
              <a:rPr lang="en-US" altLang="ko-KR" sz="1000" dirty="0"/>
              <a:t> -c 4000 -g -o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 10 -r 100 -t GET -x 3 -p 3 –u http://10.10.1.101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247859000">
            <a:extLst>
              <a:ext uri="{FF2B5EF4-FFF2-40B4-BE49-F238E27FC236}">
                <a16:creationId xmlns:a16="http://schemas.microsoft.com/office/drawing/2014/main" id="{078FAAE2-E477-41F2-AE13-F4AA63D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0560"/>
            <a:ext cx="5400675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47860280">
            <a:extLst>
              <a:ext uri="{FF2B5EF4-FFF2-40B4-BE49-F238E27FC236}">
                <a16:creationId xmlns:a16="http://schemas.microsoft.com/office/drawing/2014/main" id="{C9F8E71E-1C3D-4BB0-9660-B684439B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90065"/>
            <a:ext cx="540067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3) </a:t>
            </a:r>
            <a:r>
              <a:rPr lang="ko-KR" altLang="en-US" sz="1000"/>
              <a:t>공격 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시도 시 접속 불가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9" name="_x247860760">
            <a:extLst>
              <a:ext uri="{FF2B5EF4-FFF2-40B4-BE49-F238E27FC236}">
                <a16:creationId xmlns:a16="http://schemas.microsoft.com/office/drawing/2014/main" id="{B72ABFF5-7366-4F3A-9D09-C0CF0485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47860440">
            <a:extLst>
              <a:ext uri="{FF2B5EF4-FFF2-40B4-BE49-F238E27FC236}">
                <a16:creationId xmlns:a16="http://schemas.microsoft.com/office/drawing/2014/main" id="{AD29B156-1DFE-4589-BD6F-F7FF5BA3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938784"/>
            <a:ext cx="39084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61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47863320">
            <a:extLst>
              <a:ext uri="{FF2B5EF4-FFF2-40B4-BE49-F238E27FC236}">
                <a16:creationId xmlns:a16="http://schemas.microsoft.com/office/drawing/2014/main" id="{9807132F-769D-4F8D-A491-7B45DF7F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1"/>
          <a:stretch/>
        </p:blipFill>
        <p:spPr bwMode="auto">
          <a:xfrm>
            <a:off x="500181" y="906487"/>
            <a:ext cx="5400674" cy="21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1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2525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hping3 --icmp --rand-source 10.10.1.101 -d 65000 --flood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2" y="1810512"/>
            <a:ext cx="5616792" cy="46756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acheck</a:t>
            </a:r>
          </a:p>
          <a:p>
            <a:pPr>
              <a:lnSpc>
                <a:spcPct val="140000"/>
              </a:lnSpc>
            </a:pPr>
            <a:r>
              <a:rPr lang="en-US" altLang="ko-KR" sz="1000">
                <a:solidFill>
                  <a:srgbClr val="FF0000"/>
                </a:solidFill>
              </a:rPr>
              <a:t>(* history –w </a:t>
            </a:r>
            <a:r>
              <a:rPr lang="ko-KR" altLang="en-US" sz="1000">
                <a:solidFill>
                  <a:srgbClr val="FF0000"/>
                </a:solidFill>
              </a:rPr>
              <a:t>실행하여 </a:t>
            </a:r>
            <a:r>
              <a:rPr lang="en-US" altLang="ko-KR" sz="1000">
                <a:solidFill>
                  <a:srgbClr val="FF0000"/>
                </a:solidFill>
              </a:rPr>
              <a:t>history</a:t>
            </a:r>
            <a:r>
              <a:rPr lang="ko-KR" altLang="en-US" sz="1000">
                <a:solidFill>
                  <a:srgbClr val="FF0000"/>
                </a:solidFill>
              </a:rPr>
              <a:t>에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247861960">
            <a:extLst>
              <a:ext uri="{FF2B5EF4-FFF2-40B4-BE49-F238E27FC236}">
                <a16:creationId xmlns:a16="http://schemas.microsoft.com/office/drawing/2014/main" id="{BE5B1772-AE20-40D4-AB99-B8FEFF46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7616"/>
            <a:ext cx="5400675" cy="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47861800">
            <a:extLst>
              <a:ext uri="{FF2B5EF4-FFF2-40B4-BE49-F238E27FC236}">
                <a16:creationId xmlns:a16="http://schemas.microsoft.com/office/drawing/2014/main" id="{68957771-1FAD-43FE-890B-8B609D1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2414016"/>
            <a:ext cx="4008438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9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아파치 웹 서버가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서비스가 불가능한 상황이다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A945EE6F-447F-47A7-A88B-6A750291C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06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공격이 들어오는지 </a:t>
            </a:r>
            <a:r>
              <a:rPr lang="en-US" altLang="ko-KR" sz="1000" dirty="0"/>
              <a:t>netstat –</a:t>
            </a:r>
            <a:r>
              <a:rPr lang="en-US" altLang="ko-KR" sz="1000" dirty="0" err="1"/>
              <a:t>tna</a:t>
            </a:r>
            <a:r>
              <a:rPr lang="ko-KR" altLang="en-US" sz="1000" dirty="0"/>
              <a:t>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–</a:t>
            </a:r>
            <a:r>
              <a:rPr lang="en-US" altLang="ko-KR" sz="1000" dirty="0" err="1"/>
              <a:t>tna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localhost </a:t>
            </a:r>
            <a:r>
              <a:rPr lang="ko-KR" altLang="en-US" sz="1000" dirty="0"/>
              <a:t>접속 시도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iptable</a:t>
            </a:r>
            <a:r>
              <a:rPr lang="en-US" altLang="ko-KR" sz="1000" dirty="0"/>
              <a:t> -A INPUT -s 10.10.1.166 -j DROP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ko-KR" altLang="en-US" sz="1000" dirty="0"/>
              <a:t>에서 다시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247859480">
            <a:extLst>
              <a:ext uri="{FF2B5EF4-FFF2-40B4-BE49-F238E27FC236}">
                <a16:creationId xmlns:a16="http://schemas.microsoft.com/office/drawing/2014/main" id="{CE161DF9-0C62-4686-BEA6-25938C69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877824"/>
            <a:ext cx="5400675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47859320">
            <a:extLst>
              <a:ext uri="{FF2B5EF4-FFF2-40B4-BE49-F238E27FC236}">
                <a16:creationId xmlns:a16="http://schemas.microsoft.com/office/drawing/2014/main" id="{CCE5AE86-8F64-44A8-A218-223DBDBA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4594988"/>
            <a:ext cx="442753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47859160">
            <a:extLst>
              <a:ext uri="{FF2B5EF4-FFF2-40B4-BE49-F238E27FC236}">
                <a16:creationId xmlns:a16="http://schemas.microsoft.com/office/drawing/2014/main" id="{E5A90F5E-D397-4FBF-9094-6E681891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55957"/>
            <a:ext cx="54006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247859080">
            <a:extLst>
              <a:ext uri="{FF2B5EF4-FFF2-40B4-BE49-F238E27FC236}">
                <a16:creationId xmlns:a16="http://schemas.microsoft.com/office/drawing/2014/main" id="{639FEAE2-9ACB-496E-BD5C-22BE5EA4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6" y="3090672"/>
            <a:ext cx="4694238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247859480">
            <a:extLst>
              <a:ext uri="{FF2B5EF4-FFF2-40B4-BE49-F238E27FC236}">
                <a16:creationId xmlns:a16="http://schemas.microsoft.com/office/drawing/2014/main" id="{6BCFC429-5F60-4825-836F-B8069AE3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32" y="3840480"/>
            <a:ext cx="54006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52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1" name="_x247860040">
            <a:extLst>
              <a:ext uri="{FF2B5EF4-FFF2-40B4-BE49-F238E27FC236}">
                <a16:creationId xmlns:a16="http://schemas.microsoft.com/office/drawing/2014/main" id="{A8BD1F33-A6EF-4486-B103-18677A27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" y="719328"/>
            <a:ext cx="252253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_x247862600">
            <a:extLst>
              <a:ext uri="{FF2B5EF4-FFF2-40B4-BE49-F238E27FC236}">
                <a16:creationId xmlns:a16="http://schemas.microsoft.com/office/drawing/2014/main" id="{4D1841E6-EA38-474D-9DB2-C49CFA51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016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Ping of Death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iftop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확인 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방화벽에서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차단하고 로그 기록을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남기시오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1468F5E4-2EBF-4951-ADA0-008B17406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6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[setup]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</a:t>
            </a:r>
            <a:r>
              <a:rPr lang="en-US" altLang="ko-KR" sz="1000" dirty="0"/>
              <a:t>) </a:t>
            </a:r>
            <a:r>
              <a:rPr lang="ko-KR" altLang="en-US" sz="1000" dirty="0"/>
              <a:t>탐지 항목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공격서버에서 희생자서버로 </a:t>
            </a:r>
            <a:r>
              <a:rPr lang="en-US" altLang="ko-KR" sz="1000" dirty="0"/>
              <a:t>ping of Death </a:t>
            </a:r>
            <a:r>
              <a:rPr lang="ko-KR" altLang="en-US" sz="1000" dirty="0"/>
              <a:t>공격시도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en-US" altLang="ko-KR" sz="1000" dirty="0" err="1"/>
              <a:t>iftop</a:t>
            </a:r>
            <a:r>
              <a:rPr lang="ko-KR" altLang="en-US" sz="1000" dirty="0"/>
              <a:t>명령으로 트래픽 양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희생자서버에서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패킷을 분석해보면 패킷이 너무 커서 </a:t>
            </a:r>
            <a:r>
              <a:rPr lang="ko-KR" altLang="en-US" sz="1000" dirty="0" err="1"/>
              <a:t>여러개로</a:t>
            </a:r>
            <a:r>
              <a:rPr lang="ko-KR" altLang="en-US" sz="1000" dirty="0"/>
              <a:t> 분할된 것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Request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</a:t>
            </a:r>
            <a:r>
              <a:rPr lang="ko-KR" altLang="en-US" sz="1000" dirty="0"/>
              <a:t>헤더 분석 후 페이로드 크기 값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</a:t>
            </a:r>
            <a:r>
              <a:rPr lang="en-US" altLang="ko-KR" sz="1000" dirty="0"/>
              <a:t>( TX : </a:t>
            </a:r>
            <a:r>
              <a:rPr lang="ko-KR" altLang="en-US" sz="1000" dirty="0"/>
              <a:t>전송 </a:t>
            </a:r>
            <a:r>
              <a:rPr lang="en-US" altLang="ko-KR" sz="1000" dirty="0"/>
              <a:t>/ RX : </a:t>
            </a:r>
            <a:r>
              <a:rPr lang="ko-KR" altLang="en-US" sz="1000" dirty="0"/>
              <a:t>수신 </a:t>
            </a:r>
            <a:r>
              <a:rPr lang="en-US" altLang="ko-KR" sz="1000" dirty="0"/>
              <a:t>/ TOTAL : </a:t>
            </a:r>
            <a:r>
              <a:rPr lang="ko-KR" altLang="en-US" sz="1000" dirty="0"/>
              <a:t>전체 </a:t>
            </a:r>
            <a:r>
              <a:rPr lang="en-US" altLang="ko-KR" sz="1000" dirty="0"/>
              <a:t>/ </a:t>
            </a:r>
            <a:r>
              <a:rPr lang="en-US" altLang="ko-KR" sz="1000" dirty="0" err="1"/>
              <a:t>cumm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 후 현재까지의 총 데이터 양 </a:t>
            </a:r>
            <a:r>
              <a:rPr lang="en-US" altLang="ko-KR" sz="1000" dirty="0"/>
              <a:t>/ peak : </a:t>
            </a:r>
            <a:r>
              <a:rPr lang="ko-KR" altLang="en-US" sz="1000" dirty="0"/>
              <a:t>피크시의 데이터 </a:t>
            </a:r>
            <a:r>
              <a:rPr lang="en-US" altLang="ko-KR" sz="1000" dirty="0"/>
              <a:t>/ rates : </a:t>
            </a:r>
            <a:r>
              <a:rPr lang="ko-KR" altLang="en-US" sz="1000" dirty="0"/>
              <a:t>각각 </a:t>
            </a:r>
            <a:r>
              <a:rPr lang="en-US" altLang="ko-KR" sz="1000" dirty="0"/>
              <a:t>2</a:t>
            </a:r>
            <a:r>
              <a:rPr lang="ko-KR" altLang="en-US" sz="1000" dirty="0"/>
              <a:t>초</a:t>
            </a:r>
            <a:r>
              <a:rPr lang="en-US" altLang="ko-KR" sz="1000" dirty="0"/>
              <a:t>, 4</a:t>
            </a:r>
            <a:r>
              <a:rPr lang="ko-KR" altLang="en-US" sz="1000" dirty="0"/>
              <a:t>초</a:t>
            </a:r>
            <a:r>
              <a:rPr lang="en-US" altLang="ko-KR" sz="1000" dirty="0"/>
              <a:t>, 10</a:t>
            </a:r>
            <a:r>
              <a:rPr lang="ko-KR" altLang="en-US" sz="1000" dirty="0"/>
              <a:t>초의 평균흐름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247860040">
            <a:extLst>
              <a:ext uri="{FF2B5EF4-FFF2-40B4-BE49-F238E27FC236}">
                <a16:creationId xmlns:a16="http://schemas.microsoft.com/office/drawing/2014/main" id="{A40277F5-C572-4F58-BE6E-FEC242BB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1520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22884C2-FCB7-47B3-9010-2F92A756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195" name="_x247862040">
            <a:extLst>
              <a:ext uri="{FF2B5EF4-FFF2-40B4-BE49-F238E27FC236}">
                <a16:creationId xmlns:a16="http://schemas.microsoft.com/office/drawing/2014/main" id="{C3A32AC6-4452-49F0-9A6E-7C4AA6CC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36" y="896112"/>
            <a:ext cx="20034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47863320">
            <a:extLst>
              <a:ext uri="{FF2B5EF4-FFF2-40B4-BE49-F238E27FC236}">
                <a16:creationId xmlns:a16="http://schemas.microsoft.com/office/drawing/2014/main" id="{14467215-CB03-4782-97E3-9A1EB557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207008"/>
            <a:ext cx="5400675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6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</a:t>
            </a:r>
            <a:r>
              <a:rPr lang="ko-KR" altLang="en-US" sz="1000" dirty="0"/>
              <a:t>패킷이 </a:t>
            </a:r>
            <a:r>
              <a:rPr lang="en-US" altLang="ko-KR" sz="1000" dirty="0"/>
              <a:t>ipv4 </a:t>
            </a:r>
            <a:r>
              <a:rPr lang="ko-KR" altLang="en-US" sz="1000" dirty="0"/>
              <a:t>패킷으로 쪼개져 들어오는 것을 확인 후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Reassembled </a:t>
            </a:r>
            <a:r>
              <a:rPr lang="ko-KR" altLang="en-US" sz="1000" dirty="0"/>
              <a:t>패킷의 </a:t>
            </a:r>
            <a:r>
              <a:rPr lang="en-US" altLang="ko-KR" sz="1000" dirty="0"/>
              <a:t>data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4)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7" name="_x247861160">
            <a:extLst>
              <a:ext uri="{FF2B5EF4-FFF2-40B4-BE49-F238E27FC236}">
                <a16:creationId xmlns:a16="http://schemas.microsoft.com/office/drawing/2014/main" id="{B4A30B93-8357-4639-9D22-964A379A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926592"/>
            <a:ext cx="54006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47863080">
            <a:extLst>
              <a:ext uri="{FF2B5EF4-FFF2-40B4-BE49-F238E27FC236}">
                <a16:creationId xmlns:a16="http://schemas.microsoft.com/office/drawing/2014/main" id="{3FAF6D21-0ED9-4F74-B7FB-B448FE8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8" y="5202426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47863080">
            <a:extLst>
              <a:ext uri="{FF2B5EF4-FFF2-40B4-BE49-F238E27FC236}">
                <a16:creationId xmlns:a16="http://schemas.microsoft.com/office/drawing/2014/main" id="{6642B922-BA29-46C1-B6B0-D6A5B52A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926592"/>
            <a:ext cx="5400675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47862600">
            <a:extLst>
              <a:ext uri="{FF2B5EF4-FFF2-40B4-BE49-F238E27FC236}">
                <a16:creationId xmlns:a16="http://schemas.microsoft.com/office/drawing/2014/main" id="{1DC26899-603C-4414-A161-2D1F5F82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74" y="5180201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0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36909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6) tail -f /var/log/message </a:t>
            </a:r>
            <a:r>
              <a:rPr lang="ko-KR" altLang="en-US" sz="1000"/>
              <a:t>명령으로 실시간으로 </a:t>
            </a:r>
            <a:r>
              <a:rPr lang="en-US" altLang="ko-KR" sz="1000"/>
              <a:t>DROP </a:t>
            </a:r>
            <a:r>
              <a:rPr lang="ko-KR" altLang="en-US" sz="1000"/>
              <a:t>되는 로그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1" y="4248284"/>
            <a:ext cx="5616792" cy="220960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247862680">
            <a:extLst>
              <a:ext uri="{FF2B5EF4-FFF2-40B4-BE49-F238E27FC236}">
                <a16:creationId xmlns:a16="http://schemas.microsoft.com/office/drawing/2014/main" id="{DABD08CA-E4CF-4213-AC0C-80AE18A3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47862680">
            <a:extLst>
              <a:ext uri="{FF2B5EF4-FFF2-40B4-BE49-F238E27FC236}">
                <a16:creationId xmlns:a16="http://schemas.microsoft.com/office/drawing/2014/main" id="{99397CCC-E732-4B75-AAAA-C1D6A16E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0" y="4645152"/>
            <a:ext cx="3260725" cy="3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9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3995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02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1633</Words>
  <Application>Microsoft Office PowerPoint</Application>
  <PresentationFormat>와이드스크린</PresentationFormat>
  <Paragraphs>388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함초롬바탕</vt:lpstr>
      <vt:lpstr>Arial</vt:lpstr>
      <vt:lpstr>Office 테마</vt:lpstr>
      <vt:lpstr>국방 사이버 보안</vt:lpstr>
      <vt:lpstr>/Training/Unit/Net/13  13. DDOS – Ping of Death</vt:lpstr>
      <vt:lpstr>PowerPoint 프레젠테이션</vt:lpstr>
      <vt:lpstr>PowerPoint 프레젠테이션</vt:lpstr>
      <vt:lpstr>/Training/Unit/Net/13  13. DDOS – Ping of Death</vt:lpstr>
      <vt:lpstr>PowerPoint 프레젠테이션</vt:lpstr>
      <vt:lpstr>PowerPoint 프레젠테이션</vt:lpstr>
      <vt:lpstr>PowerPoint 프레젠테이션</vt:lpstr>
      <vt:lpstr>/Theory/T32   DNS 증폭 공격(DNS Amplification)</vt:lpstr>
      <vt:lpstr>/Theory/T32   DNS 재귀 쿼리</vt:lpstr>
      <vt:lpstr>/Theory/T32   DNS 재귀 쿼리</vt:lpstr>
      <vt:lpstr>/Theory/T32   DNS 재귀 쿼리</vt:lpstr>
      <vt:lpstr>/Theory/T32   DNS 재귀 쿼리</vt:lpstr>
      <vt:lpstr>/Theory/T32   DNS 쿼리의 타입</vt:lpstr>
      <vt:lpstr>/Theory/T32   DNS 쿼리의 타입</vt:lpstr>
      <vt:lpstr>/Theory/T32   DNS 증폭 공격(DNS Amplification)</vt:lpstr>
      <vt:lpstr>/Theory/T32   DNS 증폭 공격(DNS Amplification)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15</cp:revision>
  <dcterms:created xsi:type="dcterms:W3CDTF">2021-05-06T02:48:56Z</dcterms:created>
  <dcterms:modified xsi:type="dcterms:W3CDTF">2021-06-07T03:27:45Z</dcterms:modified>
</cp:coreProperties>
</file>